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7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513" r:id="rId17"/>
    <p:sldId id="268" r:id="rId18"/>
    <p:sldId id="514" r:id="rId19"/>
    <p:sldId id="515" r:id="rId20"/>
    <p:sldId id="516" r:id="rId21"/>
    <p:sldId id="420" r:id="rId22"/>
    <p:sldId id="284" r:id="rId23"/>
    <p:sldId id="285" r:id="rId24"/>
    <p:sldId id="372" r:id="rId25"/>
    <p:sldId id="517" r:id="rId26"/>
    <p:sldId id="518" r:id="rId27"/>
    <p:sldId id="519" r:id="rId28"/>
    <p:sldId id="520" r:id="rId29"/>
    <p:sldId id="521" r:id="rId30"/>
    <p:sldId id="522" r:id="rId31"/>
    <p:sldId id="523" r:id="rId32"/>
    <p:sldId id="524" r:id="rId33"/>
    <p:sldId id="393" r:id="rId34"/>
    <p:sldId id="525" r:id="rId35"/>
    <p:sldId id="396" r:id="rId36"/>
    <p:sldId id="394" r:id="rId37"/>
    <p:sldId id="526" r:id="rId38"/>
    <p:sldId id="498" r:id="rId39"/>
    <p:sldId id="527" r:id="rId40"/>
    <p:sldId id="528" r:id="rId41"/>
    <p:sldId id="500" r:id="rId42"/>
    <p:sldId id="529" r:id="rId43"/>
    <p:sldId id="530" r:id="rId44"/>
    <p:sldId id="549" r:id="rId45"/>
    <p:sldId id="550" r:id="rId46"/>
    <p:sldId id="551" r:id="rId47"/>
    <p:sldId id="552" r:id="rId48"/>
    <p:sldId id="553" r:id="rId49"/>
    <p:sldId id="554" r:id="rId50"/>
    <p:sldId id="502" r:id="rId51"/>
    <p:sldId id="555" r:id="rId52"/>
    <p:sldId id="556" r:id="rId53"/>
    <p:sldId id="506" r:id="rId54"/>
    <p:sldId id="557" r:id="rId55"/>
    <p:sldId id="423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038" y="-72"/>
      </p:cViewPr>
      <p:guideLst>
        <p:guide orient="horz" pos="2231"/>
        <p:guide pos="28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4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4.xml"/><Relationship Id="rId7" Type="http://schemas.openxmlformats.org/officeDocument/2006/relationships/slide" Target="slide1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13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6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9课"/>
          <p:cNvPicPr>
            <a:picLocks noChangeAspect="1"/>
          </p:cNvPicPr>
          <p:nvPr/>
        </p:nvPicPr>
        <p:blipFill>
          <a:blip r:embed="rId2"/>
          <a:srcRect l="-101" t="3957" r="-1742" b="-130"/>
          <a:stretch>
            <a:fillRect/>
          </a:stretch>
        </p:blipFill>
        <p:spPr>
          <a:xfrm>
            <a:off x="-60325" y="-3810"/>
            <a:ext cx="9612630" cy="70218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60325" y="4332605"/>
            <a:ext cx="2189480" cy="949325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9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55" y="4332605"/>
            <a:ext cx="7237095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우리 2차로 호프집에 가는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게 어때요?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091680" cy="286131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4)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그 사람 얼굴이 별로라던데도 만날 거예요?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</a:t>
            </a: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이 음식이 매우 매운데 괜찮겠어요?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～도 못 따르다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接在体词后，表示比不上，赶不上。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3730" y="2084705"/>
            <a:ext cx="7091680" cy="332295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1)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멈마 요리 솜씨는 누구도 못 따라요.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谁都比不上妈妈的厨艺。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2)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브라질 축구 기술은 어느 나라도 못 따를 거예요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哪个国家也比不上巴西的足球水平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8404860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950" y="1268730"/>
            <a:ext cx="8041640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이 휴대폰 성능이 어때요?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这部手机的性能怎么样?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이 휴대폰 성능은 다른 어떤 핸드폰도 못 따를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거예요.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任何手机都比不上这部手机的性能。</a:t>
            </a: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그녀의 한국어 실력은 어때요?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42563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2차 【名】第二轮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4649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호프집 【名】啤酒屋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48748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땅콩 【名】花生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555" y="4508500"/>
            <a:ext cx="4065764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 err="1">
                <a:solidFill>
                  <a:prstClr val="black"/>
                </a:solidFill>
                <a:cs typeface="+mn-ea"/>
                <a:sym typeface="+mn-lt"/>
              </a:rPr>
              <a:t>활기가</a:t>
            </a: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sz="2000" dirty="0" err="1">
                <a:solidFill>
                  <a:prstClr val="black"/>
                </a:solidFill>
                <a:cs typeface="+mn-ea"/>
                <a:sym typeface="+mn-lt"/>
              </a:rPr>
              <a:t>넘치다</a:t>
            </a: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 【</a:t>
            </a:r>
            <a:r>
              <a:rPr sz="2000" dirty="0" err="1">
                <a:solidFill>
                  <a:prstClr val="black"/>
                </a:solidFill>
                <a:cs typeface="+mn-ea"/>
                <a:sym typeface="+mn-lt"/>
              </a:rPr>
              <a:t>词组】充满活力</a:t>
            </a:r>
            <a:endParaRPr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9034" y="14254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거리 【名】大街</a:t>
            </a:r>
          </a:p>
        </p:txBody>
      </p:sp>
      <p:sp>
        <p:nvSpPr>
          <p:cNvPr id="4" name="矩形 3"/>
          <p:cNvSpPr/>
          <p:nvPr/>
        </p:nvSpPr>
        <p:spPr>
          <a:xfrm>
            <a:off x="4829175" y="2464435"/>
            <a:ext cx="4065905" cy="563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붐비다 【动】拥挤</a:t>
            </a:r>
          </a:p>
        </p:txBody>
      </p:sp>
      <p:sp>
        <p:nvSpPr>
          <p:cNvPr id="5" name="矩形 4"/>
          <p:cNvSpPr/>
          <p:nvPr/>
        </p:nvSpPr>
        <p:spPr>
          <a:xfrm>
            <a:off x="4829034" y="348729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밤 문화 【名】夜生活</a:t>
            </a:r>
          </a:p>
        </p:txBody>
      </p:sp>
      <p:sp>
        <p:nvSpPr>
          <p:cNvPr id="6" name="矩形 5"/>
          <p:cNvSpPr/>
          <p:nvPr/>
        </p:nvSpPr>
        <p:spPr>
          <a:xfrm>
            <a:off x="503473" y="532199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마음껏 【副】尽情，尽兴</a:t>
            </a:r>
          </a:p>
        </p:txBody>
      </p:sp>
      <p:sp>
        <p:nvSpPr>
          <p:cNvPr id="7" name="矩形 6"/>
          <p:cNvSpPr/>
          <p:nvPr/>
        </p:nvSpPr>
        <p:spPr>
          <a:xfrm>
            <a:off x="4829034" y="5289990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토론하다 【动】讨论</a:t>
            </a:r>
          </a:p>
        </p:txBody>
      </p:sp>
      <p:sp>
        <p:nvSpPr>
          <p:cNvPr id="8" name="矩形 7"/>
          <p:cNvSpPr/>
          <p:nvPr/>
        </p:nvSpPr>
        <p:spPr>
          <a:xfrm>
            <a:off x="4829034" y="4507869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쯤 【名】大概，左右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2074858"/>
            <a:ext cx="8588375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우리 2차로 호프집에 가는 게 어때요?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좋아요. 땅콩에 시원한 맥주 한잔씩 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오늘 3차로 노래방까지 가는 게 어때요?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:벌써 밤 9시가 넘었는데 거리는 활기가 넘치는 것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같아요.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지금 이 시간대쯤이면 중국에는 사람들이 별로 없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는데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반해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한국은 항상 많은 사람들로 거리가 붐비는 것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같아요.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4" name="图片 3" descr="114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6525" y="147955"/>
            <a:ext cx="2856230" cy="175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7960" y="870585"/>
            <a:ext cx="8705215" cy="50774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맞아요. 한국은 정말 밤 문화가 많이 발달한 것 같아요.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24시간 하는 가게 아닌 곳이 없으니까 말이에요.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:밤 늦게까지 놀고 다음 날 일하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자면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힘들 텐데……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:‘열심히 일한 자여 마음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껏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즐겨라’ 란 말처럼 인생을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즐기면서 사는 게 좋지 않아요?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이게 바로 문화의 차이겠지만 전 이런 한국의 밤 문화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가 좋아요.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좋고 나쁜 건 나중에 토론하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기로 하고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우리 빨리 2차나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가요.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270" y="908050"/>
            <a:ext cx="875728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</a:t>
            </a:r>
            <a:r>
              <a:rPr sz="2400" b="1" dirty="0"/>
              <a:t>～(으)ㄴ/는 데 반해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惯用型，接在谓词词干后，表示与过去提及的事实相反。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521" y="5025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1800" y="2084705"/>
            <a:ext cx="8281035" cy="34150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이 제품은 좋은 데 반해 비싼 것이 흠이에요.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这种产品很好，但缺点是价格高。</a:t>
            </a: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도시 아이들은 영리한 데 반해 독립성이 없어요.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城里的孩子很聪明，但是缺乏独立性。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315" y="1268730"/>
            <a:ext cx="744918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제가 한 음식들 맛이 어때요?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  我做的菜味道如何?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이 음식은 맛있는 데 반해 약간 짠 것 같아요.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这道菜的味道不错，但是好像有点儿咸。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그는 성격이 어때요?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5) 가: 현재 교통상황은 어때요?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908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2. </a:t>
            </a:r>
            <a:r>
              <a:rPr sz="2400" b="1" dirty="0"/>
              <a:t>～자면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接在动词词干后，表示打算做某事，是一种假设，即“如果打算做某件事情，自然而然地就会发生后面的事情”。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0675" y="2519680"/>
            <a:ext cx="8281035" cy="350774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여기에서 학교까지 가자면 좀 멀 거예요.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如果从这里去学校，就有点儿远。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좋은 직업을 구하자면 능력이 있어야 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要想找到好工作，就要有能力。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230071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440"/>
            <a:ext cx="69259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뒤풀이를 해 본 적이 있나요? 뒤풀이를 하는 이유가 무엇일까요?</a:t>
            </a:r>
          </a:p>
          <a:p>
            <a:endParaRPr lang="zh-CN" altLang="en-US" sz="3600" dirty="0"/>
          </a:p>
          <a:p>
            <a:r>
              <a:rPr lang="zh-CN" altLang="en-US" sz="3600" dirty="0">
                <a:latin typeface="Batang" panose="02030600000101010101" pitchFamily="18" charset="-127"/>
                <a:ea typeface="Batang" panose="02030600000101010101" pitchFamily="18" charset="-127"/>
              </a:rPr>
              <a:t>한국의 2차 술 문화와 밤 문화를 어떻게 생각하세요?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이거 누가 했어요? 네가 한 거 아니에요?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这是谁做的啊？难道不是你做的吗？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나: 사실대로 말씀드리자면 이건 제가 한 것이 아니에요.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说实话，这个不是我做的。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여기에서 한국까지 가는 비행기 표 얼마예요?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일찍 자고 일찍 일어나려면 어떻게 해야 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6000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3. ～껏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构成副词的后缀，接于名词后，使该名词变为副词。相当于汉语的“尽量”、“能做到的程度”。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0675" y="2519680"/>
            <a:ext cx="8281035" cy="39693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문을 힘껏 당기세요.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请用力拉门。</a:t>
            </a:r>
          </a:p>
          <a:p>
            <a:pPr>
              <a:lnSpc>
                <a:spcPct val="150000"/>
              </a:lnSpc>
            </a:pP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이 모든 음식을 마음껏 드세요.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请尽情享用这些菜吧。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늙으신 부모님을 어떻게 모실 거예요?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你打算如何伺候年老的父母?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앞으로 정성껏 모실 거예요.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我将来一定会尽心伺候他们的。</a:t>
            </a:r>
            <a:endParaRPr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어제 노래방 가서 잘 놀았어요?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아이들은 어떻게 키워야 할까요?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040" y="886460"/>
            <a:ext cx="8757285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4. ～기로 하다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惯用型，接在动词词干后，表示约定做某事或者决定做某事。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0200" y="2205355"/>
            <a:ext cx="8281035" cy="34150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1) 신혼 여행을 제주도로 가기로 했어요.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我决定蜜月旅行去济州岛。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2) 술, 담배는 끊기로 했어요.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我下决心戒掉烟酒。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6260" y="1268730"/>
            <a:ext cx="7736840" cy="4338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3) 가: 회의에서 어떤 결정을 내렸어요?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会议做出了什么样的决定？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매달 한번씩 모이기로 했어요.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        决定每个月聚一次。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4) 가: 주말에 뭐했어요?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5) 가: 어디로 유학 갈 거예요?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479675"/>
            <a:ext cx="7597140" cy="10941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2400" b="1" dirty="0">
                <a:solidFill>
                  <a:srgbClr val="002060"/>
                </a:solidFill>
              </a:rPr>
              <a:t>     </a:t>
            </a:r>
            <a:r>
              <a:rPr kumimoji="1" lang="zh-CN" altLang="en-US" sz="2400" b="1" dirty="0">
                <a:solidFill>
                  <a:srgbClr val="002060"/>
                </a:solidFill>
              </a:rPr>
              <a:t>귀머거리, 듣다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</a:t>
            </a:r>
            <a:r>
              <a:rPr kumimoji="1" lang="zh-CN" altLang="en-US" sz="2400" b="1" u="sng" dirty="0">
                <a:solidFill>
                  <a:srgbClr val="002060"/>
                </a:solidFill>
              </a:rPr>
              <a:t>귀머거리는 들으나 마나 아무 것도 듣지 못해요.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440420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‘ ～(으)나 마나’ 를 이용하여 보기와 같이 문장을  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73735" y="3865245"/>
            <a:ext cx="82715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어려운 책, 보다</a:t>
            </a: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2. 말, 많이 하다 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진실, 알다 →_______________________________</a:t>
            </a:r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12210" y="3808095"/>
            <a:ext cx="4676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어려운 책은 보나 마나 몰라요.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98520" y="4536440"/>
            <a:ext cx="5803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말을 많이 하나 마나 이해하지 못해요.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15285" y="5269230"/>
            <a:ext cx="485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진실을 아나 마나 결과는 같아요.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4830" y="1562735"/>
            <a:ext cx="82715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낡은 구두, 닦다 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→ </a:t>
            </a:r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  <a:sym typeface="+mn-lt"/>
              </a:rPr>
              <a:t>_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_____________________________________________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죽, 많이 먹다 </a:t>
            </a:r>
          </a:p>
          <a:p>
            <a:endParaRPr lang="zh-CN" altLang="en-US" sz="240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  <a:p>
            <a:endParaRPr kumimoji="1" lang="zh-CN" altLang="en-US" sz="2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9655" y="2253615"/>
            <a:ext cx="6616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낡은 구두는 닦으나 마나 새 것이 될 수 없어요.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6485" y="3691890"/>
            <a:ext cx="657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죽은 많이 먹으나 마나 배가 부르지 않아요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07340" y="2999105"/>
            <a:ext cx="8529955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지은 씨의 영어 실력이 대단하네요.</a:t>
            </a:r>
          </a:p>
          <a:p>
            <a:endParaRPr kumimoji="1" lang="zh-CN" altLang="en-US" sz="2800" b="1" dirty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지은 씨의 영어 실력만은 그 누구도 못 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따라요.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‘～도 못 따르다’ 를 이용하여 보기와 같이    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21182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한국어 말하기 대회에 가서 무엇을 느꼈어요?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21118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양메이 씨의 어머니 음식 솜씨가 대단하시네요.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2150" y="2291715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저희 엄마의 음식 솜씨는 아무도 못 따라요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62150" y="4326890"/>
            <a:ext cx="692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씨의 말 재주는 그 누구도 못 따라요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34645" y="5137785"/>
            <a:ext cx="8452485" cy="15767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탁구는 중국이 최고인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웨이빈: 물론이죠. 탁구만큼은      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34645" y="3049270"/>
            <a:ext cx="8451850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카오리 씨 반의 반장 공부 잘 해요? 어느 과목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을 제일 잘 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수학만은 반에서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238250"/>
            <a:ext cx="8452485" cy="16878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카오리 씨는 머리가 정말로 좋은 것 같아요.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웨이빈: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2150" y="2125345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 씨의 머리는 어느 누구도 못 따라요.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20540" y="4236720"/>
            <a:ext cx="4641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어느 학생도 반장을 못 따라요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77265" y="6254115"/>
            <a:ext cx="692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세계 어느 나라도 중국을 못 따라요.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04190" y="2617470"/>
            <a:ext cx="693102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이 가방 비싼 만큼 질도 좋아요?</a:t>
            </a:r>
          </a:p>
          <a:p>
            <a:endParaRPr kumimoji="1" lang="zh-CN" altLang="en-US" sz="2400" b="1" dirty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카오리: 아니요.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비싼 데 반해 질은 별로예요.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‘～(으)ㄴ/는 데 반해’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211820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양메이: 이 상품이 현재 제일 많이 팔리던데 수익도 그 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만큼 좋나요?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사장님: 아니요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21118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카오리: 웨이빈 씨 동생의 키가 크던데 농구도 잘 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웨이빈: 아니요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7200" y="2338070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키가 큰 데 반해 농구는 잘 못해요</a:t>
            </a:r>
            <a:r>
              <a:rPr lang="en-US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81630" y="4770755"/>
            <a:ext cx="692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많이 팔리는 데 반해 수익은 별로예요.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6365" y="5073015"/>
            <a:ext cx="8836025" cy="15767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 웨이빈: 저 사람 돈이 많던데 돈도 잘 써요?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아니요.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26365" y="3049270"/>
            <a:ext cx="8836025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카오리: 평소에 책을 많이 읽던데 아는 것도 많아요?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정성민: 아니요.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6365" y="1242695"/>
            <a:ext cx="8836025" cy="16878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김지은: 저 집 남편은 냉정하던데 부인도 비슷해요?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 아니요.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0810" y="2143125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남편은 냉정한 데 반해 부인은 정이 많아요.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72740" y="3677920"/>
            <a:ext cx="4853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책을 많이 읽는 데 반해 아는 것은</a:t>
            </a:r>
            <a:endParaRPr b="1" dirty="0">
              <a:solidFill>
                <a:srgbClr val="7030A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95905" y="5906135"/>
            <a:ext cx="5458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돈이 많은 데 반해 돈은 진짜 안 써요.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64030" y="4251960"/>
            <a:ext cx="2090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별로 없어요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  <p:bldP spid="6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44830" y="2691765"/>
            <a:ext cx="812355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마음껏 →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마음껏 먹고도 날씬해질 수 있는 마법이</a:t>
            </a:r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   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있었으면 좋겠어요.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‘～껏’ 을 이용하여 보기와 같이 짧은 문장 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    을 만들어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010" y="2233295"/>
            <a:ext cx="8211820" cy="1464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2.목청껏 →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280" y="1124585"/>
            <a:ext cx="8211185" cy="100647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능력껏→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8515" y="1397635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기부는 각자가 알아서 능력껏 하시면 됩니다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26310" y="2489835"/>
            <a:ext cx="6061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어제 노래방에서 목청껏 노래를 불렀더니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088515" y="3067685"/>
            <a:ext cx="3567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오늘 목이 좀 아프네요.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34010" y="3886200"/>
            <a:ext cx="8211820" cy="1464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3.성심성의껏 →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       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3520" y="4123690"/>
            <a:ext cx="524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저희는 고객 여러분들을 성심성의껏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92425" y="4672330"/>
            <a:ext cx="3234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돕도록 하겠습니다.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26365" y="3049270"/>
            <a:ext cx="8836025" cy="17183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정성껏</a:t>
            </a: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→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6365" y="1242695"/>
            <a:ext cx="8836025" cy="16878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힘껏 →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0540" y="1856105"/>
            <a:ext cx="619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이쪽으로 힘껏 잡아 당겨 주세요.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02790" y="3430905"/>
            <a:ext cx="6173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저는 앞으로 부모님을 정성껏 모실 거예요</a:t>
            </a:r>
            <a:r>
              <a:rPr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5110" y="2345690"/>
            <a:ext cx="8662035" cy="169037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주말에 함께 등산하러 갈래요?</a:t>
            </a:r>
          </a:p>
          <a:p>
            <a:endParaRPr kumimoji="1" lang="zh-CN" altLang="en-US" sz="2400" b="1" dirty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kumimoji="1" lang="zh-CN" altLang="en-US" sz="24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카오리: </a:t>
            </a:r>
            <a:r>
              <a:rPr kumimoji="1" lang="zh-CN" altLang="en-US" sz="2400" b="1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미안해요. 주말에 이미 지은 씨와 쇼핑하기로 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‘～기로 하다’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45110" y="4189730"/>
            <a:ext cx="8662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이제 방학했으니 좀 한가해지겠네요?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네. 다음 주부터 친구랑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0640" y="4886960"/>
            <a:ext cx="3025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요가 학원 다니면서</a:t>
            </a:r>
            <a:r>
              <a:rPr lang="en-US" b="1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28545" y="5464175"/>
            <a:ext cx="2961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운동하기로 했어요</a:t>
            </a:r>
            <a:r>
              <a:rPr lang="en-US" b="1" dirty="0">
                <a:solidFill>
                  <a:srgbClr val="7030A0"/>
                </a:solidFill>
                <a:sym typeface="+mn-ea"/>
              </a:rPr>
              <a:t>.</a:t>
            </a:r>
            <a:endParaRPr lang="en-US" b="1" dirty="0">
              <a:solidFill>
                <a:srgbClr val="7030A0"/>
              </a:solidFill>
            </a:endParaRPr>
          </a:p>
          <a:p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407400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정성민: 양메이 씨 글이 &lt;한국패션&gt;이란 잡지에 실리는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거예요?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헤럴드: 네. 출판사랑 협의해서 다음 호에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08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이번 주 토요일 저녁에 어떤 파티를 열어요?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카오리: 모두가 좋아하는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83380" y="2322830"/>
            <a:ext cx="432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바비큐 파티를 열기로 했어요</a:t>
            </a:r>
            <a:r>
              <a:rPr lang="en-US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84925" y="4748530"/>
            <a:ext cx="223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싣기로 했어요.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407400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웨이빈: 남자 친구랑 헤어져서 어떡해요? 힘 내세요.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 이미 다 끝난 일이에요. 마음에서 그를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08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김지은: 누가 베이징에 따라 가요?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양메이: 카오리 씨는 바빠서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4725" y="2058670"/>
            <a:ext cx="481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씨가 함께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63725" y="4748530"/>
            <a:ext cx="2827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지우기로 했어요.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932305" y="2607310"/>
            <a:ext cx="2142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가기로 했어요.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45110" y="2345690"/>
            <a:ext cx="8662035" cy="169037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카오리: 여기에서 시청까지 가려면 어떻게 가야 해요?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여기에서 </a:t>
            </a:r>
            <a:r>
              <a:rPr kumimoji="1" lang="zh-CN" altLang="en-US" sz="2400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시청까지 가자면 멀기 때문에 택시를</a:t>
            </a:r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</a:t>
            </a:r>
            <a:r>
              <a:rPr kumimoji="1" lang="zh-CN" altLang="en-US" sz="2400" u="sng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타야 해요</a:t>
            </a:r>
            <a:r>
              <a:rPr kumimoji="1" lang="zh-CN" altLang="en-US" sz="2400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(멀다, 택시)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‘～자면’ 을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45110" y="4189730"/>
            <a:ext cx="8662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한국으로 유학 가려면 무엇을 준비해야 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웨이빈: 한국으로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 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(여권, 비자)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1125" y="4886325"/>
            <a:ext cx="6017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유학 가자면 여권과 비자를 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준비해야 해요.</a:t>
            </a:r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74790" y="1541145"/>
            <a:ext cx="296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준비해야 해요.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12356"/>
            <a:ext cx="1518436" cy="1800000"/>
          </a:xfrm>
          <a:prstGeom prst="rect">
            <a:avLst/>
          </a:prstGeom>
        </p:spPr>
      </p:pic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407400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3. 웨이빈: 다이어트를 하려면 어떻게 해야 해요?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양메이: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  </a:t>
            </a:r>
            <a:r>
              <a:rPr kumimoji="1"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(식사 조절, 운동)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08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헤럴드: 어떻게 하면 돈을 많이 벌 수 있어요?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카오리: 돈을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            </a:t>
            </a:r>
            <a:r>
              <a:rPr kumimoji="1" lang="zh-CN" altLang="en-US" sz="240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(결단력, 안목)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00960" y="2020570"/>
            <a:ext cx="6249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많이 벌자면 결단력과 안목이 있어야 해요</a:t>
            </a:r>
            <a:r>
              <a:rPr lang="en-US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84680" y="4186555"/>
            <a:ext cx="6965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다이어트를 하자면 식사 조절과 운동이 필요해요.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34645" y="3419475"/>
            <a:ext cx="8407400" cy="19945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5.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양메이: 영어를 잘 하려면 어떻게 해야 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김지은: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(단어, 외우다)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34645" y="1323340"/>
            <a:ext cx="8408035" cy="18542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4.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카오리: 이걸 어떻게 다 먹어요?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헤럴드: 이걸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            (많다, 남기다)</a:t>
            </a:r>
            <a:endParaRPr kumimoji="1" lang="zh-CN" altLang="en-US" sz="24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1765" y="2020570"/>
            <a:ext cx="481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 먹자면 너무 많으니까 남겨요.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28190" y="4186555"/>
            <a:ext cx="6139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영어를 잘 하자면 단어를 많이 외워야 해요.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687070" y="2734310"/>
            <a:ext cx="7468870" cy="6991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1.어떤 뒤풀이인지 대화를 만들어 보세요.</a:t>
            </a:r>
            <a:endParaRPr kumimoji="1" lang="en-US" altLang="ko-KR" u="sng" dirty="0">
              <a:solidFill>
                <a:prstClr val="black"/>
              </a:solidFill>
              <a:latin typeface="华文楷体" panose="0201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785" y="1156335"/>
            <a:ext cx="8305165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</a:t>
            </a:r>
            <a:r>
              <a:rPr lang="en-US" altLang="zh-CN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아래 그림을 보고 친구와 함께 대화를 만들어 발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표해 보세요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21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061335"/>
            <a:ext cx="3205480" cy="2003425"/>
          </a:xfrm>
          <a:prstGeom prst="rect">
            <a:avLst/>
          </a:prstGeom>
        </p:spPr>
      </p:pic>
      <p:pic>
        <p:nvPicPr>
          <p:cNvPr id="3" name="图片 2" descr="121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770" y="3232785"/>
            <a:ext cx="2794000" cy="1612900"/>
          </a:xfrm>
          <a:prstGeom prst="rect">
            <a:avLst/>
          </a:prstGeom>
        </p:spPr>
      </p:pic>
      <p:pic>
        <p:nvPicPr>
          <p:cNvPr id="5" name="图片 4" descr="122-1 - 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530" y="4671695"/>
            <a:ext cx="3430270" cy="2143760"/>
          </a:xfrm>
          <a:prstGeom prst="rect">
            <a:avLst/>
          </a:prstGeom>
        </p:spPr>
      </p:pic>
      <p:pic>
        <p:nvPicPr>
          <p:cNvPr id="8" name="图片 7" descr="122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0250" y="4077970"/>
            <a:ext cx="4203700" cy="297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544830" y="1384300"/>
            <a:ext cx="7468870" cy="6991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2.몇 차까지 어떻게 갈지 대화를 만들어 보세요.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122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516380"/>
            <a:ext cx="4110990" cy="2954655"/>
          </a:xfrm>
          <a:prstGeom prst="rect">
            <a:avLst/>
          </a:prstGeom>
        </p:spPr>
      </p:pic>
      <p:pic>
        <p:nvPicPr>
          <p:cNvPr id="7" name="图片 6" descr="122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965" y="1679575"/>
            <a:ext cx="3488055" cy="217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525" y="4567555"/>
            <a:ext cx="3456305" cy="2331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250" y="3458845"/>
            <a:ext cx="3657600" cy="1187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687070" y="2734310"/>
            <a:ext cx="7859395" cy="11099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1. 회식 / 뒤풀이 / 노래방 / 찜질방 / 단합 / 해소하다 /  </a:t>
            </a:r>
          </a:p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밤새다 / 단결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8785" y="1156335"/>
            <a:ext cx="8305165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8.아래 단어를 가지고 대화를 만들어서 이야기해  </a:t>
            </a:r>
          </a:p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보세요</a:t>
            </a:r>
          </a:p>
        </p:txBody>
      </p:sp>
      <p:sp>
        <p:nvSpPr>
          <p:cNvPr id="19" name="矩形 18"/>
          <p:cNvSpPr/>
          <p:nvPr/>
        </p:nvSpPr>
        <p:spPr>
          <a:xfrm rot="21075228">
            <a:off x="7018072" y="27165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21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687070" y="4505325"/>
            <a:ext cx="7859395" cy="110998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2. 접대 / 음주 / 건강 / 스트레스 / 운동 / 2차 / 폭탄주 /  </a:t>
            </a:r>
          </a:p>
          <a:p>
            <a:pPr>
              <a:lnSpc>
                <a:spcPct val="150000"/>
              </a:lnSpc>
            </a:pPr>
            <a:r>
              <a:rPr kumimoji="1"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    취하다 / 술 문화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cs typeface="+mn-ea"/>
                <a:sym typeface="+mn-lt"/>
              </a:rPr>
              <a:t>9.아래 주제로 발표해 보세요.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2270" y="2459990"/>
            <a:ext cx="816356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1. 한·중·일 3국의 술 문화를 비교하여 발표해 보세요.</a:t>
            </a:r>
          </a:p>
          <a:p>
            <a:endParaRPr lang="en-US" altLang="zh-CN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2. 동양과 서양의 밤 문화의 차이점을 발표해 보세요.</a:t>
            </a:r>
          </a:p>
          <a:p>
            <a:endParaRPr lang="en-US" altLang="zh-CN" sz="24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zh-CN" sz="2400">
                <a:latin typeface="Batang" panose="02030600000101010101" pitchFamily="18" charset="-127"/>
                <a:ea typeface="Batang" panose="02030600000101010101" pitchFamily="18" charset="-127"/>
              </a:rPr>
              <a:t>3. 한국과 중국의 노래방 문화를 비교하여 발표해 보세요</a:t>
            </a:r>
            <a:r>
              <a:rPr lang="en-US" altLang="zh-CN" sz="200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356995"/>
            <a:ext cx="4065905" cy="629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취하다　喝醉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0966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해장을 하다　解酒</a:t>
            </a:r>
          </a:p>
        </p:txBody>
      </p:sp>
      <p:sp>
        <p:nvSpPr>
          <p:cNvPr id="33" name="矩形 32"/>
          <p:cNvSpPr/>
          <p:nvPr/>
        </p:nvSpPr>
        <p:spPr>
          <a:xfrm>
            <a:off x="4829093" y="28791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속이 쓰리다　肚子难受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66350"/>
            <a:ext cx="8363585" cy="766445"/>
            <a:chOff x="484385" y="266350"/>
            <a:chExt cx="8363585" cy="766445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6985515" y="266350"/>
              <a:ext cx="1862455" cy="76644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扩展词句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29175" y="1425575"/>
            <a:ext cx="4065905" cy="1233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필름이 끊기다　记忆中的画面中断，记忆断片</a:t>
            </a:r>
          </a:p>
        </p:txBody>
      </p:sp>
      <p:sp>
        <p:nvSpPr>
          <p:cNvPr id="5" name="矩形 4"/>
          <p:cNvSpPr/>
          <p:nvPr/>
        </p:nvSpPr>
        <p:spPr>
          <a:xfrm>
            <a:off x="484505" y="3661410"/>
            <a:ext cx="4065905" cy="822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술버릇이 좋지 않다　酒品不好</a:t>
            </a:r>
          </a:p>
        </p:txBody>
      </p:sp>
      <p:sp>
        <p:nvSpPr>
          <p:cNvPr id="7" name="矩形 6"/>
          <p:cNvSpPr/>
          <p:nvPr/>
        </p:nvSpPr>
        <p:spPr>
          <a:xfrm>
            <a:off x="484505" y="287909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술주정을 하다　耍酒疯</a:t>
            </a:r>
          </a:p>
        </p:txBody>
      </p: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1465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귀머거리 【名】聋子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695" y="187469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닦다 【动】擦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258063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죽 【名】粥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326117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솜씨 【名】手艺，本事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3905511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냉정하다 【形】冷静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457617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수익 【名】收益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1469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cs typeface="+mn-ea"/>
                <a:sym typeface="+mn-lt"/>
              </a:rPr>
              <a:t>실리다 【动】刊登，登载</a:t>
            </a:r>
          </a:p>
        </p:txBody>
      </p:sp>
      <p:sp>
        <p:nvSpPr>
          <p:cNvPr id="10" name="矩形 9"/>
          <p:cNvSpPr/>
          <p:nvPr/>
        </p:nvSpPr>
        <p:spPr>
          <a:xfrm>
            <a:off x="4715374" y="187451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정성 【名】真诚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580640"/>
            <a:ext cx="4065905" cy="56134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성심성의 【名】诚心诚意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326117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목청 【名】嗓子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390506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접대 【名】接待，应酬</a:t>
            </a:r>
          </a:p>
        </p:txBody>
      </p:sp>
      <p:sp>
        <p:nvSpPr>
          <p:cNvPr id="14" name="矩形 13"/>
          <p:cNvSpPr/>
          <p:nvPr/>
        </p:nvSpPr>
        <p:spPr>
          <a:xfrm>
            <a:off x="4715374" y="45762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단결 【名】团结</a:t>
            </a:r>
          </a:p>
        </p:txBody>
      </p:sp>
      <p:sp>
        <p:nvSpPr>
          <p:cNvPr id="3" name="矩形 2"/>
          <p:cNvSpPr/>
          <p:nvPr/>
        </p:nvSpPr>
        <p:spPr>
          <a:xfrm>
            <a:off x="389754" y="527530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출판사 【名】出版社</a:t>
            </a:r>
          </a:p>
        </p:txBody>
      </p:sp>
      <p:sp>
        <p:nvSpPr>
          <p:cNvPr id="15" name="矩形 14"/>
          <p:cNvSpPr/>
          <p:nvPr/>
        </p:nvSpPr>
        <p:spPr>
          <a:xfrm>
            <a:off x="389754" y="59553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협의하다 【动】协议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374" y="527530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폭탄주 【名】炮弹酒</a:t>
            </a:r>
          </a:p>
        </p:txBody>
      </p:sp>
      <p:sp>
        <p:nvSpPr>
          <p:cNvPr id="18" name="矩形 17"/>
          <p:cNvSpPr/>
          <p:nvPr/>
        </p:nvSpPr>
        <p:spPr>
          <a:xfrm>
            <a:off x="4734424" y="59553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해소하다 【动】解除</a:t>
            </a:r>
          </a:p>
        </p:txBody>
      </p:sp>
      <p:sp>
        <p:nvSpPr>
          <p:cNvPr id="2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23950"/>
            <a:ext cx="4065905" cy="18268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MT 【名】新老生联谊活动（为增进新生、老生之间的交流而进行的短期郊游）</a:t>
            </a:r>
          </a:p>
        </p:txBody>
      </p:sp>
      <p:sp>
        <p:nvSpPr>
          <p:cNvPr id="22" name="矩形 21"/>
          <p:cNvSpPr/>
          <p:nvPr/>
        </p:nvSpPr>
        <p:spPr>
          <a:xfrm>
            <a:off x="4733784" y="238893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건배 【名】干杯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302565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뒤풀이 【名】庆功宴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12391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고생 【名】辛苦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175665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원샷 【名】干杯 （一口喝完）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04190" y="4353560"/>
            <a:ext cx="4065905" cy="1250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사리 【名】一把儿（面）</a:t>
            </a:r>
          </a:p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附加在汤里的材料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69176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부대찌개 【名】部队火锅</a:t>
            </a:r>
          </a:p>
        </p:txBody>
      </p:sp>
      <p:sp>
        <p:nvSpPr>
          <p:cNvPr id="5" name="矩形 4"/>
          <p:cNvSpPr/>
          <p:nvPr/>
        </p:nvSpPr>
        <p:spPr>
          <a:xfrm>
            <a:off x="4733784" y="369176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계란찜 【名】鸡蛋羹</a:t>
            </a:r>
          </a:p>
        </p:txBody>
      </p:sp>
      <p:sp>
        <p:nvSpPr>
          <p:cNvPr id="6" name="矩形 5"/>
          <p:cNvSpPr/>
          <p:nvPr/>
        </p:nvSpPr>
        <p:spPr>
          <a:xfrm>
            <a:off x="4733784" y="302565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구호 【名】口号</a:t>
            </a:r>
          </a:p>
        </p:txBody>
      </p:sp>
      <p:sp>
        <p:nvSpPr>
          <p:cNvPr id="7" name="矩形 6"/>
          <p:cNvSpPr/>
          <p:nvPr/>
        </p:nvSpPr>
        <p:spPr>
          <a:xfrm>
            <a:off x="4733784" y="435343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추가 【名】添加</a:t>
            </a:r>
          </a:p>
        </p:txBody>
      </p:sp>
      <p:sp>
        <p:nvSpPr>
          <p:cNvPr id="8" name="矩形 7"/>
          <p:cNvSpPr/>
          <p:nvPr/>
        </p:nvSpPr>
        <p:spPr>
          <a:xfrm>
            <a:off x="4733784" y="504177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식성 【名】饮食习惯，口味</a:t>
            </a:r>
          </a:p>
        </p:txBody>
      </p:sp>
      <p:sp>
        <p:nvSpPr>
          <p:cNvPr id="9" name="矩形 8"/>
          <p:cNvSpPr/>
          <p:nvPr/>
        </p:nvSpPr>
        <p:spPr>
          <a:xfrm>
            <a:off x="504049" y="568693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공깃밥 【名】米饭</a:t>
            </a:r>
          </a:p>
        </p:txBody>
      </p:sp>
      <p:sp>
        <p:nvSpPr>
          <p:cNvPr id="10" name="矩形 9"/>
          <p:cNvSpPr/>
          <p:nvPr/>
        </p:nvSpPr>
        <p:spPr>
          <a:xfrm>
            <a:off x="4733925" y="5687060"/>
            <a:ext cx="4305300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따르다 【动】比得上，赶得上</a:t>
            </a:r>
          </a:p>
        </p:txBody>
      </p:sp>
      <p:sp>
        <p:nvSpPr>
          <p:cNvPr id="11" name="矩形 10"/>
          <p:cNvSpPr/>
          <p:nvPr/>
        </p:nvSpPr>
        <p:spPr>
          <a:xfrm>
            <a:off x="504190" y="6315075"/>
            <a:ext cx="4065905" cy="4972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모자라다 【动】不足，缺少</a:t>
            </a:r>
          </a:p>
        </p:txBody>
      </p:sp>
      <p:sp>
        <p:nvSpPr>
          <p:cNvPr id="2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590" y="2099310"/>
            <a:ext cx="8338185" cy="3969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우리 MT갔다 온 뒤풀이 언제 해?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그러고 보니까 우리 축제 주점이 성공적으로 끝난 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것도 아직 뒤풀이 못 했네.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그럼 오늘 하는 김에 같이 하는 게 어때?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좋아. 그럼 우리 학교 앞 부대찌개 집으로 가자.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그러자. 부대찌개에 소주 한잔씩 하자.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아줌마, 여기 부대찌개랑 소주 두 병 주세요.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11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6970" y="7620"/>
            <a:ext cx="3464560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996315"/>
            <a:ext cx="7816215" cy="50774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아줌마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사리는 뭐로 줄까? 떡으로 할래? 면으로 할래?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떡이랑 면 다 주세요. 공깃밥도 네 그릇 주세요.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많이 주세요. 호호.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너무 많지 않아?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많긴 뭐가 많아. 보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나 마나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모자랄 거야.</a:t>
            </a:r>
          </a:p>
          <a:p>
            <a:pPr algn="l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축제 준비하느라고 모두 고생 많았어. 다 같이 </a:t>
            </a:r>
          </a:p>
          <a:p>
            <a:pPr algn="l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 먼저 한잔 하자.</a:t>
            </a:r>
          </a:p>
          <a:p>
            <a:pPr algn="l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그래. MT로 인해 피곤했을 텐데 축제 준비까지  </a:t>
            </a:r>
          </a:p>
          <a:p>
            <a:pPr algn="l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하느라 정말 고생 많았으니까 첫 잔은 원샷하자.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150" y="996315"/>
            <a:ext cx="7660005" cy="23069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구호는 우리 ‘젊음을 위하여’로 하자.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다    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젊음을 위하여! 건배!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아줌마, 여기 계란찜 하나 더 추가요.</a:t>
            </a:r>
          </a:p>
          <a:p>
            <a:pPr>
              <a:lnSpc>
                <a:spcPct val="150000"/>
              </a:lnSpc>
            </a:pPr>
            <a:r>
              <a:rPr lang="ko-KR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카오리 식성은 정말 누구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도 못 따를 거야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하하.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295498" y="13851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" y="825500"/>
            <a:ext cx="8691880" cy="6000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j-ea"/>
                <a:ea typeface="+mj-ea"/>
              </a:rPr>
              <a:t>1. ～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(으)나 마나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惯用型，接在谓词词干后，表示无论做不做某事，结果都是一样的。</a:t>
            </a:r>
          </a:p>
          <a:p>
            <a:pPr>
              <a:lnSpc>
                <a:spcPct val="150000"/>
              </a:lnSpc>
            </a:pP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2946" y="106133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9405" y="2001520"/>
            <a:ext cx="8281035" cy="45231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) 그 친구 말은 들으나 마나예요.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那位朋友说的话，你听不听都一样。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2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그 시험은 보나 마나 마찬가지예요.</a:t>
            </a:r>
          </a:p>
          <a:p>
            <a:pPr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     那个考试，考不考都一样。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3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)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가: 거기까지 가려면 시간이 꽤 많이 걸릴 텐데 괜찮아요?</a:t>
            </a:r>
            <a:endParaRPr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如果你要去那里的话，得花很长的时间，没关系吧?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나: 시간이 많이 걸리나 마나 난 갈 거예요.</a:t>
            </a:r>
          </a:p>
          <a:p>
            <a:pPr>
              <a:lnSpc>
                <a:spcPct val="150000"/>
              </a:lnSpc>
            </a:pP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不管需要花多长时间，我都要去。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2470</Words>
  <Application>Microsoft Office PowerPoint</Application>
  <PresentationFormat>全屏显示(4:3)</PresentationFormat>
  <Paragraphs>542</Paragraphs>
  <Slides>47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关关</cp:lastModifiedBy>
  <cp:revision>291</cp:revision>
  <dcterms:created xsi:type="dcterms:W3CDTF">2016-11-30T01:22:00Z</dcterms:created>
  <dcterms:modified xsi:type="dcterms:W3CDTF">2018-05-16T07:06:50Z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